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676" autoAdjust="0"/>
  </p:normalViewPr>
  <p:slideViewPr>
    <p:cSldViewPr>
      <p:cViewPr varScale="1">
        <p:scale>
          <a:sx n="78" d="100"/>
          <a:sy n="78" d="100"/>
        </p:scale>
        <p:origin x="-97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AAE39F-D811-4408-AA7B-CC6CF78CC177}" type="datetimeFigureOut">
              <a:rPr lang="en-US" smtClean="0"/>
              <a:t>3/5/2014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A86A57-6B81-43E6-9EF9-0262942FE999}" type="slidenum">
              <a:rPr lang="en-US" smtClean="0"/>
              <a:t>‹#›</a:t>
            </a:fld>
            <a:endParaRPr lang="en-US"/>
          </a:p>
        </p:txBody>
      </p:sp>
    </p:spTree>
    <p:extLst>
      <p:ext uri="{BB962C8B-B14F-4D97-AF65-F5344CB8AC3E}">
        <p14:creationId xmlns:p14="http://schemas.microsoft.com/office/powerpoint/2010/main" val="2571403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completes the Military Culture 101 learning module. Thank you for taking the time to learn more about how military culture affects children and families. If you would like to learn more about caring for military connected children, here are some additional resources to help you. Be sure to watch the 2</a:t>
            </a:r>
            <a:r>
              <a:rPr lang="en-US" baseline="30000" dirty="0" smtClean="0"/>
              <a:t>nd</a:t>
            </a:r>
            <a:r>
              <a:rPr lang="en-US" dirty="0" smtClean="0"/>
              <a:t> learning module in this series Strategies for supporting children and families in child care settings. Your commitment to supporting young children from military families </a:t>
            </a:r>
            <a:r>
              <a:rPr lang="en-US" smtClean="0"/>
              <a:t>is valued.</a:t>
            </a:r>
            <a:r>
              <a:rPr lang="en-US" baseline="0" smtClean="0"/>
              <a:t> </a:t>
            </a:r>
            <a:endParaRPr lang="en-US" dirty="0"/>
          </a:p>
        </p:txBody>
      </p:sp>
      <p:sp>
        <p:nvSpPr>
          <p:cNvPr id="4" name="Slide Number Placeholder 3"/>
          <p:cNvSpPr>
            <a:spLocks noGrp="1"/>
          </p:cNvSpPr>
          <p:nvPr>
            <p:ph type="sldNum" sz="quarter" idx="10"/>
          </p:nvPr>
        </p:nvSpPr>
        <p:spPr/>
        <p:txBody>
          <a:bodyPr/>
          <a:lstStyle/>
          <a:p>
            <a:fld id="{18784BA5-4689-44C3-8F0F-B7A8435AB4D9}"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6197796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C871420-6ECF-42D6-AEC1-12DC75D220A2}" type="datetimeFigureOut">
              <a:rPr lang="en-US" smtClean="0"/>
              <a:t>3/5/2014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E378B5-7CAF-4D4F-AB71-CFA1F77DBD19}" type="slidenum">
              <a:rPr lang="en-US" smtClean="0"/>
              <a:t>‹#›</a:t>
            </a:fld>
            <a:endParaRPr lang="en-US"/>
          </a:p>
        </p:txBody>
      </p:sp>
    </p:spTree>
    <p:extLst>
      <p:ext uri="{BB962C8B-B14F-4D97-AF65-F5344CB8AC3E}">
        <p14:creationId xmlns:p14="http://schemas.microsoft.com/office/powerpoint/2010/main" val="3823399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871420-6ECF-42D6-AEC1-12DC75D220A2}" type="datetimeFigureOut">
              <a:rPr lang="en-US" smtClean="0"/>
              <a:t>3/5/2014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E378B5-7CAF-4D4F-AB71-CFA1F77DBD19}" type="slidenum">
              <a:rPr lang="en-US" smtClean="0"/>
              <a:t>‹#›</a:t>
            </a:fld>
            <a:endParaRPr lang="en-US"/>
          </a:p>
        </p:txBody>
      </p:sp>
    </p:spTree>
    <p:extLst>
      <p:ext uri="{BB962C8B-B14F-4D97-AF65-F5344CB8AC3E}">
        <p14:creationId xmlns:p14="http://schemas.microsoft.com/office/powerpoint/2010/main" val="249003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871420-6ECF-42D6-AEC1-12DC75D220A2}" type="datetimeFigureOut">
              <a:rPr lang="en-US" smtClean="0"/>
              <a:t>3/5/2014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E378B5-7CAF-4D4F-AB71-CFA1F77DBD19}" type="slidenum">
              <a:rPr lang="en-US" smtClean="0"/>
              <a:t>‹#›</a:t>
            </a:fld>
            <a:endParaRPr lang="en-US"/>
          </a:p>
        </p:txBody>
      </p:sp>
    </p:spTree>
    <p:extLst>
      <p:ext uri="{BB962C8B-B14F-4D97-AF65-F5344CB8AC3E}">
        <p14:creationId xmlns:p14="http://schemas.microsoft.com/office/powerpoint/2010/main" val="1089022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871420-6ECF-42D6-AEC1-12DC75D220A2}" type="datetimeFigureOut">
              <a:rPr lang="en-US" smtClean="0"/>
              <a:t>3/5/2014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E378B5-7CAF-4D4F-AB71-CFA1F77DBD19}" type="slidenum">
              <a:rPr lang="en-US" smtClean="0"/>
              <a:t>‹#›</a:t>
            </a:fld>
            <a:endParaRPr lang="en-US"/>
          </a:p>
        </p:txBody>
      </p:sp>
    </p:spTree>
    <p:extLst>
      <p:ext uri="{BB962C8B-B14F-4D97-AF65-F5344CB8AC3E}">
        <p14:creationId xmlns:p14="http://schemas.microsoft.com/office/powerpoint/2010/main" val="3874453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C871420-6ECF-42D6-AEC1-12DC75D220A2}" type="datetimeFigureOut">
              <a:rPr lang="en-US" smtClean="0"/>
              <a:t>3/5/2014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E378B5-7CAF-4D4F-AB71-CFA1F77DBD19}" type="slidenum">
              <a:rPr lang="en-US" smtClean="0"/>
              <a:t>‹#›</a:t>
            </a:fld>
            <a:endParaRPr lang="en-US"/>
          </a:p>
        </p:txBody>
      </p:sp>
    </p:spTree>
    <p:extLst>
      <p:ext uri="{BB962C8B-B14F-4D97-AF65-F5344CB8AC3E}">
        <p14:creationId xmlns:p14="http://schemas.microsoft.com/office/powerpoint/2010/main" val="541745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C871420-6ECF-42D6-AEC1-12DC75D220A2}" type="datetimeFigureOut">
              <a:rPr lang="en-US" smtClean="0"/>
              <a:t>3/5/2014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E378B5-7CAF-4D4F-AB71-CFA1F77DBD19}" type="slidenum">
              <a:rPr lang="en-US" smtClean="0"/>
              <a:t>‹#›</a:t>
            </a:fld>
            <a:endParaRPr lang="en-US"/>
          </a:p>
        </p:txBody>
      </p:sp>
    </p:spTree>
    <p:extLst>
      <p:ext uri="{BB962C8B-B14F-4D97-AF65-F5344CB8AC3E}">
        <p14:creationId xmlns:p14="http://schemas.microsoft.com/office/powerpoint/2010/main" val="154483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C871420-6ECF-42D6-AEC1-12DC75D220A2}" type="datetimeFigureOut">
              <a:rPr lang="en-US" smtClean="0"/>
              <a:t>3/5/2014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E378B5-7CAF-4D4F-AB71-CFA1F77DBD19}" type="slidenum">
              <a:rPr lang="en-US" smtClean="0"/>
              <a:t>‹#›</a:t>
            </a:fld>
            <a:endParaRPr lang="en-US"/>
          </a:p>
        </p:txBody>
      </p:sp>
    </p:spTree>
    <p:extLst>
      <p:ext uri="{BB962C8B-B14F-4D97-AF65-F5344CB8AC3E}">
        <p14:creationId xmlns:p14="http://schemas.microsoft.com/office/powerpoint/2010/main" val="3870807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C871420-6ECF-42D6-AEC1-12DC75D220A2}" type="datetimeFigureOut">
              <a:rPr lang="en-US" smtClean="0"/>
              <a:t>3/5/2014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E378B5-7CAF-4D4F-AB71-CFA1F77DBD19}" type="slidenum">
              <a:rPr lang="en-US" smtClean="0"/>
              <a:t>‹#›</a:t>
            </a:fld>
            <a:endParaRPr lang="en-US"/>
          </a:p>
        </p:txBody>
      </p:sp>
    </p:spTree>
    <p:extLst>
      <p:ext uri="{BB962C8B-B14F-4D97-AF65-F5344CB8AC3E}">
        <p14:creationId xmlns:p14="http://schemas.microsoft.com/office/powerpoint/2010/main" val="2394435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871420-6ECF-42D6-AEC1-12DC75D220A2}" type="datetimeFigureOut">
              <a:rPr lang="en-US" smtClean="0"/>
              <a:t>3/5/2014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E378B5-7CAF-4D4F-AB71-CFA1F77DBD19}" type="slidenum">
              <a:rPr lang="en-US" smtClean="0"/>
              <a:t>‹#›</a:t>
            </a:fld>
            <a:endParaRPr lang="en-US"/>
          </a:p>
        </p:txBody>
      </p:sp>
    </p:spTree>
    <p:extLst>
      <p:ext uri="{BB962C8B-B14F-4D97-AF65-F5344CB8AC3E}">
        <p14:creationId xmlns:p14="http://schemas.microsoft.com/office/powerpoint/2010/main" val="3487421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871420-6ECF-42D6-AEC1-12DC75D220A2}" type="datetimeFigureOut">
              <a:rPr lang="en-US" smtClean="0"/>
              <a:t>3/5/2014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E378B5-7CAF-4D4F-AB71-CFA1F77DBD19}" type="slidenum">
              <a:rPr lang="en-US" smtClean="0"/>
              <a:t>‹#›</a:t>
            </a:fld>
            <a:endParaRPr lang="en-US"/>
          </a:p>
        </p:txBody>
      </p:sp>
    </p:spTree>
    <p:extLst>
      <p:ext uri="{BB962C8B-B14F-4D97-AF65-F5344CB8AC3E}">
        <p14:creationId xmlns:p14="http://schemas.microsoft.com/office/powerpoint/2010/main" val="3954488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871420-6ECF-42D6-AEC1-12DC75D220A2}" type="datetimeFigureOut">
              <a:rPr lang="en-US" smtClean="0"/>
              <a:t>3/5/2014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E378B5-7CAF-4D4F-AB71-CFA1F77DBD19}" type="slidenum">
              <a:rPr lang="en-US" smtClean="0"/>
              <a:t>‹#›</a:t>
            </a:fld>
            <a:endParaRPr lang="en-US"/>
          </a:p>
        </p:txBody>
      </p:sp>
    </p:spTree>
    <p:extLst>
      <p:ext uri="{BB962C8B-B14F-4D97-AF65-F5344CB8AC3E}">
        <p14:creationId xmlns:p14="http://schemas.microsoft.com/office/powerpoint/2010/main" val="3244044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871420-6ECF-42D6-AEC1-12DC75D220A2}" type="datetimeFigureOut">
              <a:rPr lang="en-US" smtClean="0"/>
              <a:t>3/5/2014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E378B5-7CAF-4D4F-AB71-CFA1F77DBD19}" type="slidenum">
              <a:rPr lang="en-US" smtClean="0"/>
              <a:t>‹#›</a:t>
            </a:fld>
            <a:endParaRPr lang="en-US"/>
          </a:p>
        </p:txBody>
      </p:sp>
    </p:spTree>
    <p:extLst>
      <p:ext uri="{BB962C8B-B14F-4D97-AF65-F5344CB8AC3E}">
        <p14:creationId xmlns:p14="http://schemas.microsoft.com/office/powerpoint/2010/main" val="11284049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naccrra.org/military-families" TargetMode="External"/><Relationship Id="rId13" Type="http://schemas.openxmlformats.org/officeDocument/2006/relationships/image" Target="../media/image5.jpeg"/><Relationship Id="rId3" Type="http://schemas.openxmlformats.org/officeDocument/2006/relationships/hyperlink" Target="http://www.zerotothree.org/about-us/funded-projects/military-families/" TargetMode="External"/><Relationship Id="rId7" Type="http://schemas.openxmlformats.org/officeDocument/2006/relationships/image" Target="../media/image2.jpeg"/><Relationship Id="rId12" Type="http://schemas.openxmlformats.org/officeDocument/2006/relationships/hyperlink" Target="http://www.extension.org/child_care" TargetMode="External"/><Relationship Id="rId17" Type="http://schemas.openxmlformats.org/officeDocument/2006/relationships/image" Target="../media/image7.jpeg"/><Relationship Id="rId2" Type="http://schemas.openxmlformats.org/officeDocument/2006/relationships/notesSlide" Target="../notesSlides/notesSlide1.xml"/><Relationship Id="rId16" Type="http://schemas.openxmlformats.org/officeDocument/2006/relationships/hyperlink" Target="http://www.nctsn.org/resources/topics/military-children-and-families" TargetMode="External"/><Relationship Id="rId1" Type="http://schemas.openxmlformats.org/officeDocument/2006/relationships/slideLayout" Target="../slideLayouts/slideLayout7.xml"/><Relationship Id="rId6" Type="http://schemas.openxmlformats.org/officeDocument/2006/relationships/hyperlink" Target="http://blogs.extension.org/militaryfamilies/child-care/" TargetMode="External"/><Relationship Id="rId11" Type="http://schemas.openxmlformats.org/officeDocument/2006/relationships/image" Target="../media/image4.jpeg"/><Relationship Id="rId5" Type="http://schemas.openxmlformats.org/officeDocument/2006/relationships/hyperlink" Target="http://extension.psu.edu/youth/cyttap/front-page" TargetMode="External"/><Relationship Id="rId15" Type="http://schemas.openxmlformats.org/officeDocument/2006/relationships/image" Target="../media/image6.png"/><Relationship Id="rId10" Type="http://schemas.openxmlformats.org/officeDocument/2006/relationships/hyperlink" Target="http://extension.psu.edu/youth/betterkidcare/early-care/our-resources/nurturing-learning" TargetMode="External"/><Relationship Id="rId4" Type="http://schemas.openxmlformats.org/officeDocument/2006/relationships/image" Target="../media/image1.gif"/><Relationship Id="rId9" Type="http://schemas.openxmlformats.org/officeDocument/2006/relationships/image" Target="../media/image3.jpeg"/><Relationship Id="rId14" Type="http://schemas.openxmlformats.org/officeDocument/2006/relationships/hyperlink" Target="http://www.militaryonesource.mi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533400" y="152400"/>
            <a:ext cx="8261350" cy="762000"/>
          </a:xfrm>
        </p:spPr>
        <p:txBody>
          <a:bodyPr>
            <a:normAutofit/>
          </a:bodyPr>
          <a:lstStyle/>
          <a:p>
            <a:r>
              <a:rPr lang="en-US" sz="2800" b="1" dirty="0" smtClean="0"/>
              <a:t>ADDITIONAL RESOURCES</a:t>
            </a:r>
            <a:endParaRPr lang="en-US" sz="2800" b="1" dirty="0"/>
          </a:p>
        </p:txBody>
      </p:sp>
      <p:sp>
        <p:nvSpPr>
          <p:cNvPr id="16" name="Rounded Rectangle 15"/>
          <p:cNvSpPr/>
          <p:nvPr/>
        </p:nvSpPr>
        <p:spPr>
          <a:xfrm>
            <a:off x="381000" y="990600"/>
            <a:ext cx="3429000" cy="5562600"/>
          </a:xfrm>
          <a:prstGeom prst="roundRect">
            <a:avLst/>
          </a:prstGeom>
          <a:solidFill>
            <a:schemeClr val="accent5">
              <a:lumMod val="40000"/>
              <a:lumOff val="60000"/>
            </a:schemeClr>
          </a:solidFill>
          <a:ln>
            <a:noFill/>
          </a:ln>
          <a:scene3d>
            <a:camera prst="orthographicFront"/>
            <a:lightRig rig="threePt" dir="t"/>
          </a:scene3d>
          <a:sp3d extrusionH="25400">
            <a:bevelT w="152400" h="152400" prst="artDeco"/>
          </a:sp3d>
        </p:spPr>
        <p:style>
          <a:lnRef idx="2">
            <a:schemeClr val="accent1">
              <a:shade val="50000"/>
            </a:schemeClr>
          </a:lnRef>
          <a:fillRef idx="1">
            <a:schemeClr val="accent1"/>
          </a:fillRef>
          <a:effectRef idx="0">
            <a:schemeClr val="accent1"/>
          </a:effectRef>
          <a:fontRef idx="minor">
            <a:schemeClr val="lt1"/>
          </a:fontRef>
        </p:style>
        <p:txBody>
          <a:bodyPr tIns="182880" rtlCol="0" anchor="ctr"/>
          <a:lstStyle/>
          <a:p>
            <a:pPr algn="ctr"/>
            <a:r>
              <a:rPr lang="en-US" sz="2000" b="1" dirty="0">
                <a:solidFill>
                  <a:prstClr val="black">
                    <a:lumMod val="75000"/>
                    <a:lumOff val="25000"/>
                  </a:prstClr>
                </a:solidFill>
              </a:rPr>
              <a:t>Child Care for </a:t>
            </a:r>
          </a:p>
          <a:p>
            <a:pPr algn="ctr"/>
            <a:r>
              <a:rPr lang="en-US" sz="2000" b="1" u="sng" dirty="0">
                <a:solidFill>
                  <a:prstClr val="black">
                    <a:lumMod val="75000"/>
                    <a:lumOff val="25000"/>
                  </a:prstClr>
                </a:solidFill>
              </a:rPr>
              <a:t>Military Families</a:t>
            </a:r>
          </a:p>
          <a:p>
            <a:pPr algn="ctr"/>
            <a:endParaRPr lang="en-US" b="1" dirty="0">
              <a:solidFill>
                <a:prstClr val="black">
                  <a:lumMod val="75000"/>
                  <a:lumOff val="25000"/>
                </a:prstClr>
              </a:solidFill>
            </a:endParaRPr>
          </a:p>
          <a:p>
            <a:pPr algn="ctr"/>
            <a:endParaRPr lang="en-US" b="1" dirty="0">
              <a:solidFill>
                <a:prstClr val="black">
                  <a:lumMod val="75000"/>
                  <a:lumOff val="25000"/>
                </a:prstClr>
              </a:solidFill>
            </a:endParaRPr>
          </a:p>
          <a:p>
            <a:pPr algn="ctr"/>
            <a:endParaRPr lang="en-US" b="1" dirty="0">
              <a:solidFill>
                <a:prstClr val="black">
                  <a:lumMod val="75000"/>
                  <a:lumOff val="25000"/>
                </a:prstClr>
              </a:solidFill>
            </a:endParaRPr>
          </a:p>
          <a:p>
            <a:pPr algn="ctr"/>
            <a:endParaRPr lang="en-US" b="1" dirty="0">
              <a:solidFill>
                <a:prstClr val="black">
                  <a:lumMod val="75000"/>
                  <a:lumOff val="25000"/>
                </a:prstClr>
              </a:solidFill>
            </a:endParaRPr>
          </a:p>
          <a:p>
            <a:pPr algn="ctr"/>
            <a:endParaRPr lang="en-US" b="1" dirty="0">
              <a:solidFill>
                <a:prstClr val="black">
                  <a:lumMod val="75000"/>
                  <a:lumOff val="25000"/>
                </a:prstClr>
              </a:solidFill>
            </a:endParaRPr>
          </a:p>
          <a:p>
            <a:pPr algn="ctr"/>
            <a:endParaRPr lang="en-US" b="1" dirty="0">
              <a:solidFill>
                <a:prstClr val="black">
                  <a:lumMod val="75000"/>
                  <a:lumOff val="25000"/>
                </a:prstClr>
              </a:solidFill>
            </a:endParaRPr>
          </a:p>
          <a:p>
            <a:pPr algn="ctr"/>
            <a:endParaRPr lang="en-US" b="1" dirty="0">
              <a:solidFill>
                <a:prstClr val="black">
                  <a:lumMod val="75000"/>
                  <a:lumOff val="25000"/>
                </a:prstClr>
              </a:solidFill>
            </a:endParaRPr>
          </a:p>
          <a:p>
            <a:pPr algn="ctr"/>
            <a:endParaRPr lang="en-US" b="1" dirty="0">
              <a:solidFill>
                <a:prstClr val="black">
                  <a:lumMod val="75000"/>
                  <a:lumOff val="25000"/>
                </a:prstClr>
              </a:solidFill>
            </a:endParaRPr>
          </a:p>
          <a:p>
            <a:pPr algn="ctr"/>
            <a:endParaRPr lang="en-US" b="1" dirty="0">
              <a:solidFill>
                <a:prstClr val="black">
                  <a:lumMod val="75000"/>
                  <a:lumOff val="25000"/>
                </a:prstClr>
              </a:solidFill>
            </a:endParaRPr>
          </a:p>
          <a:p>
            <a:pPr algn="ctr"/>
            <a:endParaRPr lang="en-US" b="1" dirty="0">
              <a:solidFill>
                <a:prstClr val="black">
                  <a:lumMod val="75000"/>
                  <a:lumOff val="25000"/>
                </a:prstClr>
              </a:solidFill>
            </a:endParaRPr>
          </a:p>
          <a:p>
            <a:pPr algn="ctr"/>
            <a:endParaRPr lang="en-US" b="1" dirty="0">
              <a:solidFill>
                <a:prstClr val="black">
                  <a:lumMod val="75000"/>
                  <a:lumOff val="25000"/>
                </a:prstClr>
              </a:solidFill>
            </a:endParaRPr>
          </a:p>
          <a:p>
            <a:pPr algn="ctr"/>
            <a:endParaRPr lang="en-US" b="1" dirty="0">
              <a:solidFill>
                <a:prstClr val="black">
                  <a:lumMod val="75000"/>
                  <a:lumOff val="25000"/>
                </a:prstClr>
              </a:solidFill>
            </a:endParaRPr>
          </a:p>
          <a:p>
            <a:pPr algn="ctr"/>
            <a:endParaRPr lang="en-US" b="1" dirty="0">
              <a:solidFill>
                <a:prstClr val="black">
                  <a:lumMod val="75000"/>
                  <a:lumOff val="25000"/>
                </a:prstClr>
              </a:solidFill>
            </a:endParaRPr>
          </a:p>
          <a:p>
            <a:pPr algn="ctr"/>
            <a:endParaRPr lang="en-US" b="1" dirty="0">
              <a:solidFill>
                <a:prstClr val="black">
                  <a:lumMod val="75000"/>
                  <a:lumOff val="25000"/>
                </a:prstClr>
              </a:solidFill>
            </a:endParaRPr>
          </a:p>
          <a:p>
            <a:pPr algn="ctr"/>
            <a:endParaRPr lang="en-US" b="1" dirty="0">
              <a:solidFill>
                <a:prstClr val="black">
                  <a:lumMod val="75000"/>
                  <a:lumOff val="25000"/>
                </a:prstClr>
              </a:solidFill>
            </a:endParaRPr>
          </a:p>
          <a:p>
            <a:pPr algn="ctr"/>
            <a:endParaRPr lang="en-US" b="1" dirty="0">
              <a:solidFill>
                <a:prstClr val="black">
                  <a:lumMod val="75000"/>
                  <a:lumOff val="25000"/>
                </a:prstClr>
              </a:solidFill>
            </a:endParaRPr>
          </a:p>
          <a:p>
            <a:pPr algn="ctr"/>
            <a:r>
              <a:rPr lang="en-US" b="1" dirty="0">
                <a:solidFill>
                  <a:prstClr val="black">
                    <a:lumMod val="75000"/>
                    <a:lumOff val="25000"/>
                  </a:prstClr>
                </a:solidFill>
              </a:rPr>
              <a:t> </a:t>
            </a:r>
          </a:p>
        </p:txBody>
      </p:sp>
      <p:sp>
        <p:nvSpPr>
          <p:cNvPr id="7" name="TextBox 6">
            <a:hlinkClick r:id="rId3"/>
          </p:cNvPr>
          <p:cNvSpPr txBox="1"/>
          <p:nvPr/>
        </p:nvSpPr>
        <p:spPr>
          <a:xfrm>
            <a:off x="2362200" y="2743200"/>
            <a:ext cx="1219200" cy="1723549"/>
          </a:xfrm>
          <a:prstGeom prst="rect">
            <a:avLst/>
          </a:prstGeom>
          <a:solidFill>
            <a:schemeClr val="accent6">
              <a:lumMod val="50000"/>
            </a:schemeClr>
          </a:solidFill>
          <a:ln w="38100">
            <a:solidFill>
              <a:schemeClr val="accent6">
                <a:lumMod val="60000"/>
                <a:lumOff val="40000"/>
              </a:schemeClr>
            </a:solidFill>
          </a:ln>
        </p:spPr>
        <p:txBody>
          <a:bodyPr wrap="square" rtlCol="0">
            <a:spAutoFit/>
          </a:bodyPr>
          <a:lstStyle/>
          <a:p>
            <a:pPr algn="ctr"/>
            <a:endParaRPr lang="en-US" sz="1600" dirty="0">
              <a:solidFill>
                <a:prstClr val="white"/>
              </a:solidFill>
            </a:endParaRPr>
          </a:p>
          <a:p>
            <a:pPr algn="ctr"/>
            <a:endParaRPr lang="en-US" sz="1600" dirty="0">
              <a:solidFill>
                <a:prstClr val="white"/>
              </a:solidFill>
            </a:endParaRPr>
          </a:p>
          <a:p>
            <a:pPr algn="ctr"/>
            <a:endParaRPr lang="en-US" sz="1600" dirty="0">
              <a:solidFill>
                <a:prstClr val="white"/>
              </a:solidFill>
            </a:endParaRPr>
          </a:p>
          <a:p>
            <a:pPr algn="ctr"/>
            <a:endParaRPr lang="en-US" sz="1600" dirty="0">
              <a:solidFill>
                <a:prstClr val="white"/>
              </a:solidFill>
            </a:endParaRPr>
          </a:p>
          <a:p>
            <a:pPr algn="ctr"/>
            <a:r>
              <a:rPr lang="en-US" sz="1400" dirty="0">
                <a:solidFill>
                  <a:prstClr val="white"/>
                </a:solidFill>
              </a:rPr>
              <a:t>Military Families</a:t>
            </a:r>
          </a:p>
          <a:p>
            <a:pPr algn="ctr"/>
            <a:r>
              <a:rPr lang="en-US" sz="1400" dirty="0">
                <a:solidFill>
                  <a:prstClr val="white"/>
                </a:solidFill>
              </a:rPr>
              <a:t>Projects</a:t>
            </a:r>
          </a:p>
        </p:txBody>
      </p:sp>
      <p:pic>
        <p:nvPicPr>
          <p:cNvPr id="1034" name="Picture 10" descr="Zero to Three: National Center for Infants, Toddlers and Families">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38400" y="2819400"/>
            <a:ext cx="1070517" cy="914400"/>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hlinkClick r:id="rId5"/>
          </p:cNvPr>
          <p:cNvSpPr txBox="1"/>
          <p:nvPr/>
        </p:nvSpPr>
        <p:spPr>
          <a:xfrm>
            <a:off x="1219200" y="5105400"/>
            <a:ext cx="2263383" cy="1077218"/>
          </a:xfrm>
          <a:prstGeom prst="rect">
            <a:avLst/>
          </a:prstGeom>
          <a:solidFill>
            <a:schemeClr val="accent1"/>
          </a:solidFill>
          <a:ln w="28575">
            <a:solidFill>
              <a:schemeClr val="accent6">
                <a:lumMod val="60000"/>
                <a:lumOff val="40000"/>
              </a:schemeClr>
            </a:solidFill>
          </a:ln>
        </p:spPr>
        <p:txBody>
          <a:bodyPr wrap="square" rtlCol="0">
            <a:spAutoFit/>
          </a:bodyPr>
          <a:lstStyle/>
          <a:p>
            <a:pPr algn="ctr"/>
            <a:r>
              <a:rPr lang="en-US" sz="1600" b="1" dirty="0" smtClean="0">
                <a:solidFill>
                  <a:schemeClr val="accent5">
                    <a:lumMod val="20000"/>
                    <a:lumOff val="80000"/>
                  </a:schemeClr>
                </a:solidFill>
              </a:rPr>
              <a:t>Child Care &amp; Youth</a:t>
            </a:r>
          </a:p>
          <a:p>
            <a:pPr algn="ctr"/>
            <a:r>
              <a:rPr lang="en-US" sz="1600" b="1" dirty="0" smtClean="0">
                <a:solidFill>
                  <a:schemeClr val="accent5">
                    <a:lumMod val="20000"/>
                    <a:lumOff val="80000"/>
                  </a:schemeClr>
                </a:solidFill>
              </a:rPr>
              <a:t>Training &amp; Technical</a:t>
            </a:r>
          </a:p>
          <a:p>
            <a:pPr algn="ctr"/>
            <a:r>
              <a:rPr lang="en-US" sz="1600" b="1" dirty="0" smtClean="0">
                <a:solidFill>
                  <a:schemeClr val="accent5">
                    <a:lumMod val="20000"/>
                    <a:lumOff val="80000"/>
                  </a:schemeClr>
                </a:solidFill>
              </a:rPr>
              <a:t>Assistance Program</a:t>
            </a:r>
          </a:p>
          <a:p>
            <a:pPr algn="ctr"/>
            <a:r>
              <a:rPr lang="en-US" sz="1600" b="1" dirty="0" smtClean="0">
                <a:solidFill>
                  <a:schemeClr val="accent5">
                    <a:lumMod val="20000"/>
                    <a:lumOff val="80000"/>
                  </a:schemeClr>
                </a:solidFill>
              </a:rPr>
              <a:t>(CYTTAP)</a:t>
            </a:r>
            <a:endParaRPr lang="en-US" sz="1600" b="1" dirty="0">
              <a:solidFill>
                <a:schemeClr val="accent5">
                  <a:lumMod val="20000"/>
                  <a:lumOff val="80000"/>
                </a:schemeClr>
              </a:solidFill>
            </a:endParaRPr>
          </a:p>
        </p:txBody>
      </p:sp>
      <p:pic>
        <p:nvPicPr>
          <p:cNvPr id="2053" name="Picture 5" descr="C:\Documents and Settings\Kathy Reschke\Desktop\MF\images\logos\CC-MFLN.JPG">
            <a:hlinkClick r:id="rId6"/>
          </p:cNvPr>
          <p:cNvPicPr>
            <a:picLocks noChangeAspect="1" noChangeArrowheads="1"/>
          </p:cNvPicPr>
          <p:nvPr/>
        </p:nvPicPr>
        <p:blipFill>
          <a:blip r:embed="rId7" cstate="print"/>
          <a:srcRect/>
          <a:stretch>
            <a:fillRect/>
          </a:stretch>
        </p:blipFill>
        <p:spPr bwMode="auto">
          <a:xfrm>
            <a:off x="681990" y="2133600"/>
            <a:ext cx="1375410" cy="1447800"/>
          </a:xfrm>
          <a:prstGeom prst="rect">
            <a:avLst/>
          </a:prstGeom>
          <a:noFill/>
          <a:ln w="38100">
            <a:solidFill>
              <a:schemeClr val="accent6">
                <a:lumMod val="60000"/>
                <a:lumOff val="40000"/>
              </a:schemeClr>
            </a:solidFill>
          </a:ln>
        </p:spPr>
      </p:pic>
      <p:pic>
        <p:nvPicPr>
          <p:cNvPr id="2052" name="Picture 4" descr="https://scontent-a-lga.xx.fbcdn.net/hphotos-ash3/945516_10151471877458218_1687186204_n.jpg">
            <a:hlinkClick r:id="rId8"/>
          </p:cNvPr>
          <p:cNvPicPr>
            <a:picLocks noChangeAspect="1" noChangeArrowheads="1"/>
          </p:cNvPicPr>
          <p:nvPr/>
        </p:nvPicPr>
        <p:blipFill>
          <a:blip r:embed="rId9" cstate="print"/>
          <a:srcRect t="16216" b="13514"/>
          <a:stretch>
            <a:fillRect/>
          </a:stretch>
        </p:blipFill>
        <p:spPr bwMode="auto">
          <a:xfrm>
            <a:off x="685800" y="3886200"/>
            <a:ext cx="1409700" cy="990600"/>
          </a:xfrm>
          <a:prstGeom prst="rect">
            <a:avLst/>
          </a:prstGeom>
          <a:noFill/>
          <a:ln w="28575">
            <a:solidFill>
              <a:schemeClr val="accent6">
                <a:lumMod val="60000"/>
                <a:lumOff val="40000"/>
              </a:schemeClr>
            </a:solidFill>
          </a:ln>
        </p:spPr>
      </p:pic>
      <p:sp>
        <p:nvSpPr>
          <p:cNvPr id="18" name="Rounded Rectangle 17"/>
          <p:cNvSpPr/>
          <p:nvPr/>
        </p:nvSpPr>
        <p:spPr>
          <a:xfrm>
            <a:off x="4114800" y="914400"/>
            <a:ext cx="4724400" cy="3048000"/>
          </a:xfrm>
          <a:prstGeom prst="roundRect">
            <a:avLst/>
          </a:prstGeom>
          <a:solidFill>
            <a:schemeClr val="accent5">
              <a:lumMod val="40000"/>
              <a:lumOff val="60000"/>
            </a:schemeClr>
          </a:solidFill>
          <a:ln>
            <a:noFill/>
          </a:ln>
          <a:scene3d>
            <a:camera prst="orthographicFront"/>
            <a:lightRig rig="threePt" dir="t"/>
          </a:scene3d>
          <a:sp3d extrusionH="25400">
            <a:bevelT w="152400" h="152400" prst="artDeco"/>
          </a:sp3d>
        </p:spPr>
        <p:style>
          <a:lnRef idx="2">
            <a:schemeClr val="accent1">
              <a:shade val="50000"/>
            </a:schemeClr>
          </a:lnRef>
          <a:fillRef idx="1">
            <a:schemeClr val="accent1"/>
          </a:fillRef>
          <a:effectRef idx="0">
            <a:schemeClr val="accent1"/>
          </a:effectRef>
          <a:fontRef idx="minor">
            <a:schemeClr val="lt1"/>
          </a:fontRef>
        </p:style>
        <p:txBody>
          <a:bodyPr tIns="182880" rtlCol="0" anchor="ctr"/>
          <a:lstStyle/>
          <a:p>
            <a:pPr algn="ctr"/>
            <a:r>
              <a:rPr lang="en-US" sz="2000" b="1" u="sng" dirty="0">
                <a:solidFill>
                  <a:prstClr val="black">
                    <a:lumMod val="75000"/>
                    <a:lumOff val="25000"/>
                  </a:prstClr>
                </a:solidFill>
              </a:rPr>
              <a:t>General Child Care</a:t>
            </a:r>
          </a:p>
          <a:p>
            <a:pPr algn="ctr"/>
            <a:endParaRPr lang="en-US" sz="1000" b="1" u="sng" dirty="0">
              <a:solidFill>
                <a:prstClr val="black">
                  <a:lumMod val="75000"/>
                  <a:lumOff val="25000"/>
                </a:prstClr>
              </a:solidFill>
            </a:endParaRPr>
          </a:p>
          <a:p>
            <a:pPr algn="ctr"/>
            <a:endParaRPr lang="en-US" sz="2000" b="1" u="sng" dirty="0">
              <a:solidFill>
                <a:prstClr val="black">
                  <a:lumMod val="75000"/>
                  <a:lumOff val="25000"/>
                </a:prstClr>
              </a:solidFill>
            </a:endParaRPr>
          </a:p>
          <a:p>
            <a:pPr algn="ctr"/>
            <a:endParaRPr lang="en-US" sz="2000" b="1" u="sng" dirty="0">
              <a:solidFill>
                <a:prstClr val="black">
                  <a:lumMod val="75000"/>
                  <a:lumOff val="25000"/>
                </a:prstClr>
              </a:solidFill>
            </a:endParaRPr>
          </a:p>
          <a:p>
            <a:pPr algn="ctr"/>
            <a:endParaRPr lang="en-US" b="1" dirty="0">
              <a:solidFill>
                <a:prstClr val="black">
                  <a:lumMod val="75000"/>
                  <a:lumOff val="25000"/>
                </a:prstClr>
              </a:solidFill>
            </a:endParaRPr>
          </a:p>
          <a:p>
            <a:pPr algn="ctr"/>
            <a:endParaRPr lang="en-US" b="1" dirty="0">
              <a:solidFill>
                <a:prstClr val="black">
                  <a:lumMod val="75000"/>
                  <a:lumOff val="25000"/>
                </a:prstClr>
              </a:solidFill>
            </a:endParaRPr>
          </a:p>
          <a:p>
            <a:pPr algn="ctr"/>
            <a:endParaRPr lang="en-US" b="1" dirty="0">
              <a:solidFill>
                <a:prstClr val="black">
                  <a:lumMod val="75000"/>
                  <a:lumOff val="25000"/>
                </a:prstClr>
              </a:solidFill>
            </a:endParaRPr>
          </a:p>
          <a:p>
            <a:pPr algn="ctr"/>
            <a:endParaRPr lang="en-US" b="1" dirty="0">
              <a:solidFill>
                <a:prstClr val="black">
                  <a:lumMod val="75000"/>
                  <a:lumOff val="25000"/>
                </a:prstClr>
              </a:solidFill>
            </a:endParaRPr>
          </a:p>
          <a:p>
            <a:pPr algn="ctr"/>
            <a:endParaRPr lang="en-US" b="1" dirty="0">
              <a:solidFill>
                <a:prstClr val="black">
                  <a:lumMod val="75000"/>
                  <a:lumOff val="25000"/>
                </a:prstClr>
              </a:solidFill>
            </a:endParaRPr>
          </a:p>
          <a:p>
            <a:pPr algn="ctr"/>
            <a:r>
              <a:rPr lang="en-US" b="1" dirty="0">
                <a:solidFill>
                  <a:prstClr val="black">
                    <a:lumMod val="75000"/>
                    <a:lumOff val="25000"/>
                  </a:prstClr>
                </a:solidFill>
              </a:rPr>
              <a:t> </a:t>
            </a:r>
          </a:p>
        </p:txBody>
      </p:sp>
      <p:pic>
        <p:nvPicPr>
          <p:cNvPr id="1038" name="Picture 14" descr="Better Kid Care">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495800" y="2971800"/>
            <a:ext cx="4038600" cy="584020"/>
          </a:xfrm>
          <a:prstGeom prst="rect">
            <a:avLst/>
          </a:prstGeom>
          <a:noFill/>
          <a:ln w="28575">
            <a:solidFill>
              <a:schemeClr val="accent6">
                <a:lumMod val="60000"/>
                <a:lumOff val="40000"/>
              </a:schemeClr>
            </a:solidFill>
          </a:ln>
          <a:extLst>
            <a:ext uri="{909E8E84-426E-40DD-AFC4-6F175D3DCCD1}">
              <a14:hiddenFill xmlns:a14="http://schemas.microsoft.com/office/drawing/2010/main">
                <a:solidFill>
                  <a:srgbClr val="FFFFFF"/>
                </a:solidFill>
              </a14:hiddenFill>
            </a:ext>
          </a:extLst>
        </p:spPr>
      </p:pic>
      <p:pic>
        <p:nvPicPr>
          <p:cNvPr id="2054" name="Picture 6" descr="C:\Documents and Settings\Kathy Reschke\Desktop\MF\images\logos\eabcc_log_orig.jpg">
            <a:hlinkClick r:id="rId12"/>
          </p:cNvPr>
          <p:cNvPicPr>
            <a:picLocks noChangeAspect="1" noChangeArrowheads="1"/>
          </p:cNvPicPr>
          <p:nvPr/>
        </p:nvPicPr>
        <p:blipFill>
          <a:blip r:embed="rId13" cstate="print"/>
          <a:srcRect/>
          <a:stretch>
            <a:fillRect/>
          </a:stretch>
        </p:blipFill>
        <p:spPr bwMode="auto">
          <a:xfrm>
            <a:off x="5181601" y="1706048"/>
            <a:ext cx="2590800" cy="1008024"/>
          </a:xfrm>
          <a:prstGeom prst="rect">
            <a:avLst/>
          </a:prstGeom>
          <a:noFill/>
          <a:ln w="12700">
            <a:solidFill>
              <a:schemeClr val="accent6">
                <a:lumMod val="75000"/>
              </a:schemeClr>
            </a:solidFill>
          </a:ln>
        </p:spPr>
      </p:pic>
      <p:sp>
        <p:nvSpPr>
          <p:cNvPr id="20" name="Rounded Rectangle 19"/>
          <p:cNvSpPr/>
          <p:nvPr/>
        </p:nvSpPr>
        <p:spPr>
          <a:xfrm>
            <a:off x="4114800" y="4114800"/>
            <a:ext cx="4724400" cy="2514600"/>
          </a:xfrm>
          <a:prstGeom prst="roundRect">
            <a:avLst/>
          </a:prstGeom>
          <a:solidFill>
            <a:schemeClr val="accent5">
              <a:lumMod val="40000"/>
              <a:lumOff val="60000"/>
            </a:schemeClr>
          </a:solidFill>
          <a:ln>
            <a:noFill/>
          </a:ln>
          <a:scene3d>
            <a:camera prst="orthographicFront"/>
            <a:lightRig rig="threePt" dir="t"/>
          </a:scene3d>
          <a:sp3d extrusionH="25400">
            <a:bevelT w="152400" h="152400" prst="artDeco"/>
          </a:sp3d>
        </p:spPr>
        <p:style>
          <a:lnRef idx="2">
            <a:schemeClr val="accent1">
              <a:shade val="50000"/>
            </a:schemeClr>
          </a:lnRef>
          <a:fillRef idx="1">
            <a:schemeClr val="accent1"/>
          </a:fillRef>
          <a:effectRef idx="0">
            <a:schemeClr val="accent1"/>
          </a:effectRef>
          <a:fontRef idx="minor">
            <a:schemeClr val="lt1"/>
          </a:fontRef>
        </p:style>
        <p:txBody>
          <a:bodyPr tIns="182880" rtlCol="0" anchor="ctr"/>
          <a:lstStyle/>
          <a:p>
            <a:pPr algn="ctr"/>
            <a:r>
              <a:rPr lang="en-US" sz="2000" b="1" dirty="0">
                <a:solidFill>
                  <a:prstClr val="black">
                    <a:lumMod val="75000"/>
                    <a:lumOff val="25000"/>
                  </a:prstClr>
                </a:solidFill>
              </a:rPr>
              <a:t>General Military </a:t>
            </a:r>
          </a:p>
          <a:p>
            <a:pPr algn="ctr"/>
            <a:r>
              <a:rPr lang="en-US" sz="2000" b="1" u="sng" dirty="0">
                <a:solidFill>
                  <a:prstClr val="black">
                    <a:lumMod val="75000"/>
                    <a:lumOff val="25000"/>
                  </a:prstClr>
                </a:solidFill>
              </a:rPr>
              <a:t>Children &amp; Families</a:t>
            </a:r>
          </a:p>
          <a:p>
            <a:pPr algn="ctr"/>
            <a:endParaRPr lang="en-US" sz="2000" b="1" u="sng" dirty="0">
              <a:solidFill>
                <a:prstClr val="black">
                  <a:lumMod val="75000"/>
                  <a:lumOff val="25000"/>
                </a:prstClr>
              </a:solidFill>
            </a:endParaRPr>
          </a:p>
          <a:p>
            <a:pPr algn="ctr"/>
            <a:endParaRPr lang="en-US" b="1" dirty="0">
              <a:solidFill>
                <a:prstClr val="black">
                  <a:lumMod val="75000"/>
                  <a:lumOff val="25000"/>
                </a:prstClr>
              </a:solidFill>
            </a:endParaRPr>
          </a:p>
          <a:p>
            <a:pPr algn="ctr"/>
            <a:endParaRPr lang="en-US" b="1" dirty="0">
              <a:solidFill>
                <a:prstClr val="black">
                  <a:lumMod val="75000"/>
                  <a:lumOff val="25000"/>
                </a:prstClr>
              </a:solidFill>
            </a:endParaRPr>
          </a:p>
          <a:p>
            <a:pPr algn="ctr"/>
            <a:endParaRPr lang="en-US" b="1" dirty="0">
              <a:solidFill>
                <a:prstClr val="black">
                  <a:lumMod val="75000"/>
                  <a:lumOff val="25000"/>
                </a:prstClr>
              </a:solidFill>
            </a:endParaRPr>
          </a:p>
          <a:p>
            <a:pPr algn="ctr"/>
            <a:endParaRPr lang="en-US" b="1" dirty="0">
              <a:solidFill>
                <a:prstClr val="black">
                  <a:lumMod val="75000"/>
                  <a:lumOff val="25000"/>
                </a:prstClr>
              </a:solidFill>
            </a:endParaRPr>
          </a:p>
          <a:p>
            <a:pPr algn="ctr"/>
            <a:r>
              <a:rPr lang="en-US" b="1" dirty="0">
                <a:solidFill>
                  <a:prstClr val="black">
                    <a:lumMod val="75000"/>
                    <a:lumOff val="25000"/>
                  </a:prstClr>
                </a:solidFill>
              </a:rPr>
              <a:t> </a:t>
            </a:r>
          </a:p>
        </p:txBody>
      </p:sp>
      <p:pic>
        <p:nvPicPr>
          <p:cNvPr id="2050" name="Picture 2" descr="Military OneSource">
            <a:hlinkClick r:id="rId14"/>
          </p:cNvPr>
          <p:cNvPicPr>
            <a:picLocks noChangeAspect="1" noChangeArrowheads="1"/>
          </p:cNvPicPr>
          <p:nvPr/>
        </p:nvPicPr>
        <p:blipFill>
          <a:blip r:embed="rId15" cstate="print"/>
          <a:srcRect/>
          <a:stretch>
            <a:fillRect/>
          </a:stretch>
        </p:blipFill>
        <p:spPr bwMode="auto">
          <a:xfrm>
            <a:off x="4648200" y="5105400"/>
            <a:ext cx="1326375" cy="1285876"/>
          </a:xfrm>
          <a:prstGeom prst="rect">
            <a:avLst/>
          </a:prstGeom>
          <a:noFill/>
          <a:ln w="28575">
            <a:solidFill>
              <a:schemeClr val="accent6">
                <a:lumMod val="60000"/>
                <a:lumOff val="40000"/>
              </a:schemeClr>
            </a:solidFill>
          </a:ln>
        </p:spPr>
      </p:pic>
      <p:pic>
        <p:nvPicPr>
          <p:cNvPr id="1027" name="Picture 3" descr="C:\Documents and Settings\Kathy Reschke\Desktop\MF\images\logos\NCTSN.JPG">
            <a:hlinkClick r:id="rId16"/>
          </p:cNvPr>
          <p:cNvPicPr>
            <a:picLocks noChangeAspect="1" noChangeArrowheads="1"/>
          </p:cNvPicPr>
          <p:nvPr/>
        </p:nvPicPr>
        <p:blipFill>
          <a:blip r:embed="rId17" cstate="print"/>
          <a:srcRect b="5882"/>
          <a:stretch>
            <a:fillRect/>
          </a:stretch>
        </p:blipFill>
        <p:spPr bwMode="auto">
          <a:xfrm>
            <a:off x="6324600" y="5257800"/>
            <a:ext cx="2009775" cy="1066800"/>
          </a:xfrm>
          <a:prstGeom prst="rect">
            <a:avLst/>
          </a:prstGeom>
          <a:noFill/>
          <a:ln w="28575">
            <a:solidFill>
              <a:schemeClr val="accent6">
                <a:lumMod val="60000"/>
                <a:lumOff val="40000"/>
              </a:schemeClr>
            </a:solidFill>
          </a:ln>
        </p:spPr>
      </p:pic>
    </p:spTree>
    <p:extLst>
      <p:ext uri="{BB962C8B-B14F-4D97-AF65-F5344CB8AC3E}">
        <p14:creationId xmlns:p14="http://schemas.microsoft.com/office/powerpoint/2010/main" val="23436131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118</Words>
  <Application>Microsoft Office PowerPoint</Application>
  <PresentationFormat>On-screen Show (4:3)</PresentationFormat>
  <Paragraphs>50</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ADDITIONAL RESOURCES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ADDITIONAL RESOURCES</dc:title>
  <dc:creator>Lanigan, Jane D</dc:creator>
  <cp:lastModifiedBy>Lanigan, Jane D</cp:lastModifiedBy>
  <cp:revision>1</cp:revision>
  <dcterms:created xsi:type="dcterms:W3CDTF">2014-02-12T00:03:59Z</dcterms:created>
  <dcterms:modified xsi:type="dcterms:W3CDTF">2014-03-05T21:36:58Z</dcterms:modified>
</cp:coreProperties>
</file>